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6" r:id="rId4"/>
    <p:sldMasterId id="214748366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Nunito"/>
      <p:regular r:id="rId16"/>
      <p:bold r:id="rId17"/>
      <p:italic r:id="rId18"/>
      <p:boldItalic r:id="rId19"/>
    </p:embeddedFont>
    <p:embeddedFont>
      <p:font typeface="Manrope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nrope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font" Target="fonts/Manrope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Nunito-bold.fntdata"/><Relationship Id="rId16" Type="http://schemas.openxmlformats.org/officeDocument/2006/relationships/font" Target="fonts/Nunito-regular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Nunito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Nuni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9f9a4004c9_0_97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9f9a4004c9_0_130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9f9a4004c9_0_160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9f9a4004c9_0_194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9f9a4004c9_0_232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9f9a4004c9_0_274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9f9a4004c9_0_320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9f9a4004c9_0_366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9f9a4004c9_0_416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J">
  <p:cSld name="TITLE_AND_BODY_2_1_1_1_1_1_2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>
            <p:ph idx="2" type="pic"/>
          </p:nvPr>
        </p:nvSpPr>
        <p:spPr>
          <a:xfrm>
            <a:off x="457200" y="1519300"/>
            <a:ext cx="3090600" cy="30906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56" name="Google Shape;56;p14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" type="body"/>
          </p:nvPr>
        </p:nvSpPr>
        <p:spPr>
          <a:xfrm>
            <a:off x="3854182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E46962"/>
          </p15:clr>
        </p15:guide>
        <p15:guide id="2" orient="horz" pos="288">
          <p15:clr>
            <a:srgbClr val="E46962"/>
          </p15:clr>
        </p15:guide>
        <p15:guide id="3" orient="horz" pos="2880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E">
  <p:cSld name="TITLE_AND_BODY_2_1_1_1_1_1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5145700" y="226400"/>
            <a:ext cx="3651900" cy="10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5145700" y="1598500"/>
            <a:ext cx="3651900" cy="33186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15"/>
          <p:cNvSpPr/>
          <p:nvPr>
            <p:ph idx="2" type="pic"/>
          </p:nvPr>
        </p:nvSpPr>
        <p:spPr>
          <a:xfrm>
            <a:off x="204047" y="226350"/>
            <a:ext cx="4690800" cy="4690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083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G">
  <p:cSld name="TITLE_AND_BODY_2_1_1_1_1_1_1_1_1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/>
          <p:nvPr>
            <p:ph idx="2" type="pic"/>
          </p:nvPr>
        </p:nvSpPr>
        <p:spPr>
          <a:xfrm>
            <a:off x="507438" y="1534500"/>
            <a:ext cx="3090600" cy="30906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6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3854182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C">
  <p:cSld name="TITLE_AND_BODY_2_1_1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327575" y="289525"/>
            <a:ext cx="35481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327575" y="1565671"/>
            <a:ext cx="35481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9" name="Google Shape;69;p17"/>
          <p:cNvSpPr/>
          <p:nvPr>
            <p:ph idx="2" type="pic"/>
          </p:nvPr>
        </p:nvSpPr>
        <p:spPr>
          <a:xfrm>
            <a:off x="4298349" y="316350"/>
            <a:ext cx="4510800" cy="45108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F">
  <p:cSld name="TITLE_AND_BODY_2_1_1_1_1_1_1_1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50350" y="226400"/>
            <a:ext cx="3505500" cy="10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" type="body"/>
          </p:nvPr>
        </p:nvSpPr>
        <p:spPr>
          <a:xfrm>
            <a:off x="350350" y="1598500"/>
            <a:ext cx="3505500" cy="33186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3" name="Google Shape;73;p18"/>
          <p:cNvSpPr/>
          <p:nvPr>
            <p:ph idx="2" type="pic"/>
          </p:nvPr>
        </p:nvSpPr>
        <p:spPr>
          <a:xfrm>
            <a:off x="4101622" y="226350"/>
            <a:ext cx="4690800" cy="4690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A">
  <p:cSld name="TITLE_AND_BODY_2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/>
          <p:nvPr>
            <p:ph idx="2" type="pic"/>
          </p:nvPr>
        </p:nvSpPr>
        <p:spPr>
          <a:xfrm>
            <a:off x="3996000" y="0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9"/>
          <p:cNvSpPr txBox="1"/>
          <p:nvPr>
            <p:ph type="title"/>
          </p:nvPr>
        </p:nvSpPr>
        <p:spPr>
          <a:xfrm>
            <a:off x="327575" y="340500"/>
            <a:ext cx="35481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1" type="body"/>
          </p:nvPr>
        </p:nvSpPr>
        <p:spPr>
          <a:xfrm>
            <a:off x="327575" y="1616646"/>
            <a:ext cx="35481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D">
  <p:cSld name="TITLE_AND_BODY_2_1_1_1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/>
          <p:nvPr>
            <p:ph idx="2" type="pic"/>
          </p:nvPr>
        </p:nvSpPr>
        <p:spPr>
          <a:xfrm>
            <a:off x="296299" y="316350"/>
            <a:ext cx="4510800" cy="45108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80" name="Google Shape;80;p20"/>
          <p:cNvSpPr txBox="1"/>
          <p:nvPr>
            <p:ph type="title"/>
          </p:nvPr>
        </p:nvSpPr>
        <p:spPr>
          <a:xfrm>
            <a:off x="5151925" y="289525"/>
            <a:ext cx="35481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" name="Google Shape;81;p20"/>
          <p:cNvSpPr txBox="1"/>
          <p:nvPr>
            <p:ph idx="1" type="body"/>
          </p:nvPr>
        </p:nvSpPr>
        <p:spPr>
          <a:xfrm>
            <a:off x="5151925" y="1565671"/>
            <a:ext cx="35481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E46962"/>
          </p15:clr>
        </p15:guide>
        <p15:guide id="2" orient="horz" pos="288">
          <p15:clr>
            <a:srgbClr val="E46962"/>
          </p15:clr>
        </p15:guide>
        <p15:guide id="3" orient="horz" pos="2880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Quarterly business review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311825" y="4696689"/>
            <a:ext cx="5487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0" wrap="square" tIns="0">
            <a:normAutofit/>
          </a:bodyPr>
          <a:lstStyle>
            <a:lvl1pPr lvl="0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lvl="2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lvl="3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lvl="4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lvl="5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lvl="6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lvl="7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lvl="8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84700" y="1782325"/>
            <a:ext cx="4287300" cy="29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type="title"/>
          </p:nvPr>
        </p:nvSpPr>
        <p:spPr>
          <a:xfrm>
            <a:off x="283475" y="420225"/>
            <a:ext cx="7323300" cy="5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00">
          <p15:clr>
            <a:schemeClr val="accent3"/>
          </p15:clr>
        </p15:guide>
        <p15:guide id="2" orient="horz" pos="300">
          <p15:clr>
            <a:schemeClr val="accent3"/>
          </p15:clr>
        </p15:guide>
        <p15:guide id="3" orient="horz" pos="899">
          <p15:clr>
            <a:schemeClr val="accent3"/>
          </p15:clr>
        </p15:guide>
        <p15:guide id="4" pos="1561">
          <p15:clr>
            <a:schemeClr val="accent3"/>
          </p15:clr>
        </p15:guide>
        <p15:guide id="5" pos="1619">
          <p15:clr>
            <a:schemeClr val="accent3"/>
          </p15:clr>
        </p15:guide>
        <p15:guide id="6" orient="horz" pos="962">
          <p15:clr>
            <a:schemeClr val="accent3"/>
          </p15:clr>
        </p15:guide>
        <p15:guide id="7" orient="horz" pos="1561">
          <p15:clr>
            <a:schemeClr val="accent3"/>
          </p15:clr>
        </p15:guide>
        <p15:guide id="8" orient="horz" pos="1619">
          <p15:clr>
            <a:schemeClr val="accent3"/>
          </p15:clr>
        </p15:guide>
        <p15:guide id="9" orient="horz" pos="2281">
          <p15:clr>
            <a:schemeClr val="accent3"/>
          </p15:clr>
        </p15:guide>
        <p15:guide id="10" orient="horz" pos="2339">
          <p15:clr>
            <a:schemeClr val="accent3"/>
          </p15:clr>
        </p15:guide>
        <p15:guide id="11" orient="horz" pos="2943">
          <p15:clr>
            <a:schemeClr val="accent3"/>
          </p15:clr>
        </p15:guide>
        <p15:guide id="12" pos="1981">
          <p15:clr>
            <a:schemeClr val="accent5"/>
          </p15:clr>
        </p15:guide>
        <p15:guide id="13" pos="2039">
          <p15:clr>
            <a:schemeClr val="accent5"/>
          </p15:clr>
        </p15:guide>
        <p15:guide id="14" pos="2880">
          <p15:clr>
            <a:schemeClr val="accent3"/>
          </p15:clr>
        </p15:guide>
        <p15:guide id="15" pos="2938">
          <p15:clr>
            <a:schemeClr val="accent3"/>
          </p15:clr>
        </p15:guide>
        <p15:guide id="16" pos="3721">
          <p15:clr>
            <a:schemeClr val="accent5"/>
          </p15:clr>
        </p15:guide>
        <p15:guide id="17" pos="3779">
          <p15:clr>
            <a:schemeClr val="accent5"/>
          </p15:clr>
        </p15:guide>
        <p15:guide id="18" pos="4141">
          <p15:clr>
            <a:schemeClr val="accent3"/>
          </p15:clr>
        </p15:guide>
        <p15:guide id="19" pos="4199">
          <p15:clr>
            <a:schemeClr val="accent3"/>
          </p15:clr>
        </p15:guide>
        <p15:guide id="20" pos="5460">
          <p15:clr>
            <a:schemeClr val="accent3"/>
          </p15:clr>
        </p15:guide>
        <p15:guide id="21" pos="179">
          <p15:clr>
            <a:schemeClr val="accent1"/>
          </p15:clr>
        </p15:guide>
        <p15:guide id="22" pos="5581">
          <p15:clr>
            <a:schemeClr val="accent1"/>
          </p15:clr>
        </p15:guide>
        <p15:guide id="23" orient="horz" pos="179">
          <p15:clr>
            <a:schemeClr val="accent1"/>
          </p15:clr>
        </p15:guide>
        <p15:guide id="24" orient="horz" pos="3059">
          <p15:clr>
            <a:schemeClr val="accent1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800">
                <a:solidFill>
                  <a:srgbClr val="8BC34A"/>
                </a:solidFill>
                <a:latin typeface="Calibri"/>
                <a:ea typeface="Calibri"/>
                <a:cs typeface="Calibri"/>
                <a:sym typeface="Calibri"/>
              </a:rPr>
              <a:t>KIWILLET – Billetera Virtual</a:t>
            </a:r>
            <a:endParaRPr/>
          </a:p>
        </p:txBody>
      </p:sp>
      <p:sp>
        <p:nvSpPr>
          <p:cNvPr id="86" name="Google Shape;86;p21"/>
          <p:cNvSpPr txBox="1"/>
          <p:nvPr>
            <p:ph idx="1" type="body"/>
          </p:nvPr>
        </p:nvSpPr>
        <p:spPr>
          <a:xfrm>
            <a:off x="3854182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Proyecto de Programación I para UADE.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Creación de KIWILLET: Billetera Virtual.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Carrera: Ingeniería en Informática, Turno Noche.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21" title="508722021-41055e1f-678b-41e6-8c8f-0df9beb9a34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225" y="1245625"/>
            <a:ext cx="3637949" cy="363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type="title"/>
          </p:nvPr>
        </p:nvSpPr>
        <p:spPr>
          <a:xfrm>
            <a:off x="5151925" y="289525"/>
            <a:ext cx="35481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BC34A"/>
              </a:buClr>
              <a:buSzPts val="3800"/>
              <a:buFont typeface="Calibri"/>
              <a:buNone/>
            </a:pPr>
            <a:r>
              <a:rPr b="1" lang="es" sz="3800">
                <a:solidFill>
                  <a:srgbClr val="8BC34A"/>
                </a:solidFill>
                <a:latin typeface="Calibri"/>
                <a:ea typeface="Calibri"/>
                <a:cs typeface="Calibri"/>
                <a:sym typeface="Calibri"/>
              </a:rPr>
              <a:t>¿Qué es Kiwillet?</a:t>
            </a:r>
            <a:endParaRPr/>
          </a:p>
        </p:txBody>
      </p:sp>
      <p:sp>
        <p:nvSpPr>
          <p:cNvPr id="92" name="Google Shape;92;p22"/>
          <p:cNvSpPr txBox="1"/>
          <p:nvPr>
            <p:ph idx="1" type="body"/>
          </p:nvPr>
        </p:nvSpPr>
        <p:spPr>
          <a:xfrm>
            <a:off x="5151925" y="1565671"/>
            <a:ext cx="35481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Kiwillett es una billetera virtual desarrollada en Python.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Simula el funcionamiento básico de una aplicación financiera.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La información de la aplicación se guarda en archivos de texto.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Permite a los usuarios crear, administrar y consultar saldos.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También permite ingresar dinero, pagar servicios y realizar transferencias.</a:t>
            </a:r>
            <a:endParaRPr/>
          </a:p>
        </p:txBody>
      </p:sp>
      <p:pic>
        <p:nvPicPr>
          <p:cNvPr id="93" name="Google Shape;93;p22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299" y="316350"/>
            <a:ext cx="4510800" cy="4510800"/>
          </a:xfrm>
          <a:prstGeom prst="roundRect">
            <a:avLst>
              <a:gd fmla="val 50000" name="adj"/>
            </a:avLst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/>
          <p:nvPr>
            <p:ph type="title"/>
          </p:nvPr>
        </p:nvSpPr>
        <p:spPr>
          <a:xfrm>
            <a:off x="146700" y="283475"/>
            <a:ext cx="42444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800">
                <a:solidFill>
                  <a:srgbClr val="8BC34A"/>
                </a:solidFill>
                <a:latin typeface="Calibri"/>
                <a:ea typeface="Calibri"/>
                <a:cs typeface="Calibri"/>
                <a:sym typeface="Calibri"/>
              </a:rPr>
              <a:t>Objetivos de Kiwillett</a:t>
            </a:r>
            <a:endParaRPr/>
          </a:p>
        </p:txBody>
      </p:sp>
      <p:sp>
        <p:nvSpPr>
          <p:cNvPr id="98" name="Google Shape;98;p23"/>
          <p:cNvSpPr txBox="1"/>
          <p:nvPr>
            <p:ph idx="1" type="body"/>
          </p:nvPr>
        </p:nvSpPr>
        <p:spPr>
          <a:xfrm>
            <a:off x="327575" y="1616646"/>
            <a:ext cx="35481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Administrar finanzas personales de forma simple y rápida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Habilitar operaciones básicas como pagos y transferencias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Generar informes detallados e historial de todos los movimientos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Garantizar seguridad e integridad de datos mediante validaciones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Utilizar estructuras y archivos para la persistencia de datos</a:t>
            </a:r>
            <a:endParaRPr/>
          </a:p>
        </p:txBody>
      </p:sp>
      <p:pic>
        <p:nvPicPr>
          <p:cNvPr id="99" name="Google Shape;99;p23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6000" y="0"/>
            <a:ext cx="514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4"/>
          <p:cNvSpPr txBox="1"/>
          <p:nvPr>
            <p:ph type="title"/>
          </p:nvPr>
        </p:nvSpPr>
        <p:spPr>
          <a:xfrm>
            <a:off x="350350" y="226400"/>
            <a:ext cx="3505500" cy="10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800">
                <a:solidFill>
                  <a:srgbClr val="8BC34A"/>
                </a:solidFill>
                <a:latin typeface="Calibri"/>
                <a:ea typeface="Calibri"/>
                <a:cs typeface="Calibri"/>
                <a:sym typeface="Calibri"/>
              </a:rPr>
              <a:t>Alcance Funcional Clave</a:t>
            </a:r>
            <a:endParaRPr/>
          </a:p>
        </p:txBody>
      </p:sp>
      <p:sp>
        <p:nvSpPr>
          <p:cNvPr id="104" name="Google Shape;104;p24"/>
          <p:cNvSpPr txBox="1"/>
          <p:nvPr>
            <p:ph idx="1" type="body"/>
          </p:nvPr>
        </p:nvSpPr>
        <p:spPr>
          <a:xfrm>
            <a:off x="350350" y="1598500"/>
            <a:ext cx="3505500" cy="33186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Los archivos de texto garantizan la persistencia de datos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El sistema utiliza archivos de entrada para información inicial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Los datos de usuario, tarjetas y servicios son de entrada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Se generan registros de movimientos y logs de salida</a:t>
            </a:r>
            <a:endParaRPr/>
          </a:p>
        </p:txBody>
      </p:sp>
      <p:pic>
        <p:nvPicPr>
          <p:cNvPr id="105" name="Google Shape;105;p24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1622" y="226350"/>
            <a:ext cx="4690800" cy="4690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/>
          <p:nvPr>
            <p:ph type="title"/>
          </p:nvPr>
        </p:nvSpPr>
        <p:spPr>
          <a:xfrm>
            <a:off x="327575" y="289525"/>
            <a:ext cx="41004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800">
                <a:solidFill>
                  <a:srgbClr val="8BC34A"/>
                </a:solidFill>
                <a:latin typeface="Calibri"/>
                <a:ea typeface="Calibri"/>
                <a:cs typeface="Calibri"/>
                <a:sym typeface="Calibri"/>
              </a:rPr>
              <a:t>Menú de la Aplicación</a:t>
            </a:r>
            <a:endParaRPr/>
          </a:p>
        </p:txBody>
      </p:sp>
      <p:sp>
        <p:nvSpPr>
          <p:cNvPr id="110" name="Google Shape;110;p25"/>
          <p:cNvSpPr txBox="1"/>
          <p:nvPr>
            <p:ph idx="1" type="body"/>
          </p:nvPr>
        </p:nvSpPr>
        <p:spPr>
          <a:xfrm>
            <a:off x="327575" y="1565671"/>
            <a:ext cx="35481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El Menú Principal tiene nueve opciones disponibles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Permite al usuario consultar saldo e ingresar dinero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Habilita operaciones clave como transferir y pagar servicios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Incluye funciones de gestión de tarjetas y reportes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La opción de plazo fijo es para simular inversiones</a:t>
            </a:r>
            <a:endParaRPr/>
          </a:p>
        </p:txBody>
      </p:sp>
      <p:pic>
        <p:nvPicPr>
          <p:cNvPr id="111" name="Google Shape;111;p25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8349" y="316350"/>
            <a:ext cx="4510800" cy="4510800"/>
          </a:xfrm>
          <a:prstGeom prst="roundRect">
            <a:avLst>
              <a:gd fmla="val 50000" name="adj"/>
            </a:avLst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/>
          <p:nvPr>
            <p:ph type="title"/>
          </p:nvPr>
        </p:nvSpPr>
        <p:spPr>
          <a:xfrm>
            <a:off x="5145700" y="226400"/>
            <a:ext cx="3651900" cy="10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800">
                <a:solidFill>
                  <a:srgbClr val="8BC34A"/>
                </a:solidFill>
                <a:latin typeface="Calibri"/>
                <a:ea typeface="Calibri"/>
                <a:cs typeface="Calibri"/>
                <a:sym typeface="Calibri"/>
              </a:rPr>
              <a:t>Funciones Clave Implementadas</a:t>
            </a:r>
            <a:endParaRPr/>
          </a:p>
        </p:txBody>
      </p:sp>
      <p:sp>
        <p:nvSpPr>
          <p:cNvPr id="116" name="Google Shape;116;p26"/>
          <p:cNvSpPr txBox="1"/>
          <p:nvPr>
            <p:ph idx="1" type="body"/>
          </p:nvPr>
        </p:nvSpPr>
        <p:spPr>
          <a:xfrm>
            <a:off x="5145700" y="1598500"/>
            <a:ext cx="3651900" cy="33186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Las principales funciones gestionan las credenciales del usuario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Las funciones clave administran tarjetas y movimientos financieros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Se utiliza registro de eventos y errores en un archivo Log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La simulación financiera usa una función implementada de forma recursiva</a:t>
            </a:r>
            <a:endParaRPr/>
          </a:p>
        </p:txBody>
      </p:sp>
      <p:pic>
        <p:nvPicPr>
          <p:cNvPr id="117" name="Google Shape;117;p26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047" y="226350"/>
            <a:ext cx="4690800" cy="4690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7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800">
                <a:solidFill>
                  <a:srgbClr val="8BC34A"/>
                </a:solidFill>
                <a:latin typeface="Calibri"/>
                <a:ea typeface="Calibri"/>
                <a:cs typeface="Calibri"/>
                <a:sym typeface="Calibri"/>
              </a:rPr>
              <a:t>Reportes e Informes Clave</a:t>
            </a:r>
            <a:endParaRPr/>
          </a:p>
        </p:txBody>
      </p:sp>
      <p:sp>
        <p:nvSpPr>
          <p:cNvPr id="122" name="Google Shape;122;p27"/>
          <p:cNvSpPr txBox="1"/>
          <p:nvPr>
            <p:ph idx="1" type="body"/>
          </p:nvPr>
        </p:nvSpPr>
        <p:spPr>
          <a:xfrm>
            <a:off x="3854182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Muestra los últimos movimientos registrados del usuario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Calcula y presenta el saldo promedio y total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Detalla los ingresos y egresos, incluyendo su porcentaje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Identifica el servicio o pago más frecuente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Visualiza la evolución del saldo usando gráficos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Se pueden usar gráficos de Google Sheets para los reportes</a:t>
            </a:r>
            <a:endParaRPr/>
          </a:p>
        </p:txBody>
      </p:sp>
      <p:pic>
        <p:nvPicPr>
          <p:cNvPr id="123" name="Google Shape;123;p27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438" y="1534500"/>
            <a:ext cx="3090600" cy="3090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 txBox="1"/>
          <p:nvPr>
            <p:ph type="title"/>
          </p:nvPr>
        </p:nvSpPr>
        <p:spPr>
          <a:xfrm>
            <a:off x="5145700" y="226400"/>
            <a:ext cx="3651900" cy="10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800">
                <a:solidFill>
                  <a:srgbClr val="8BC34A"/>
                </a:solidFill>
                <a:latin typeface="Calibri"/>
                <a:ea typeface="Calibri"/>
                <a:cs typeface="Calibri"/>
                <a:sym typeface="Calibri"/>
              </a:rPr>
              <a:t>Archivos y Datos Clave</a:t>
            </a:r>
            <a:endParaRPr/>
          </a:p>
        </p:txBody>
      </p:sp>
      <p:sp>
        <p:nvSpPr>
          <p:cNvPr id="128" name="Google Shape;128;p28"/>
          <p:cNvSpPr txBox="1"/>
          <p:nvPr>
            <p:ph idx="1" type="body"/>
          </p:nvPr>
        </p:nvSpPr>
        <p:spPr>
          <a:xfrm>
            <a:off x="5145700" y="1598500"/>
            <a:ext cx="3651900" cy="33186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El sistema utiliza archivos de texto plano para guardar datos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No se implementó una base de datos en esta primera versión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Usuario.txt almacena credenciales y el saldo disponible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Movimientos.txt registra el historial de todas las transacciones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ArchivoLog.txt sirve como bitácora para registrar todos los eventos</a:t>
            </a:r>
            <a:endParaRPr/>
          </a:p>
        </p:txBody>
      </p:sp>
      <p:pic>
        <p:nvPicPr>
          <p:cNvPr id="129" name="Google Shape;129;p28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047" y="226350"/>
            <a:ext cx="4690800" cy="4690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800">
                <a:solidFill>
                  <a:srgbClr val="8BC34A"/>
                </a:solidFill>
                <a:latin typeface="Calibri"/>
                <a:ea typeface="Calibri"/>
                <a:cs typeface="Calibri"/>
                <a:sym typeface="Calibri"/>
              </a:rPr>
              <a:t>Conclusiones del Proyecto</a:t>
            </a:r>
            <a:endParaRPr b="1" sz="3800">
              <a:solidFill>
                <a:srgbClr val="8BC34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29"/>
          <p:cNvSpPr txBox="1"/>
          <p:nvPr>
            <p:ph idx="1" type="body"/>
          </p:nvPr>
        </p:nvSpPr>
        <p:spPr>
          <a:xfrm>
            <a:off x="3854182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Permite la administración local y segura de dinero y operaciones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Integra estructuras de datos, archivos, validaciones y recursividad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El proyecto sienta bases para futuras versiones con mejoras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Fue desarrollado como parte de un proyecto universitario para UADE</a:t>
            </a:r>
            <a:endParaRPr/>
          </a:p>
        </p:txBody>
      </p:sp>
      <p:pic>
        <p:nvPicPr>
          <p:cNvPr id="135" name="Google Shape;135;p29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519300"/>
            <a:ext cx="3090600" cy="3090600"/>
          </a:xfrm>
          <a:prstGeom prst="roundRect">
            <a:avLst>
              <a:gd fmla="val 50000" name="adj"/>
            </a:avLst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Quarterly business review">
  <a:themeElements>
    <a:clrScheme name="Simple Light">
      <a:dk1>
        <a:srgbClr val="131313"/>
      </a:dk1>
      <a:lt1>
        <a:srgbClr val="FAFAFA"/>
      </a:lt1>
      <a:dk2>
        <a:srgbClr val="B5B5B7"/>
      </a:dk2>
      <a:lt2>
        <a:srgbClr val="EAE1E2"/>
      </a:lt2>
      <a:accent1>
        <a:srgbClr val="7D57AE"/>
      </a:accent1>
      <a:accent2>
        <a:srgbClr val="E8C8C7"/>
      </a:accent2>
      <a:accent3>
        <a:srgbClr val="2F5C7C"/>
      </a:accent3>
      <a:accent4>
        <a:srgbClr val="DECEE8"/>
      </a:accent4>
      <a:accent5>
        <a:srgbClr val="B0BFDE"/>
      </a:accent5>
      <a:accent6>
        <a:srgbClr val="DDEAFB"/>
      </a:accent6>
      <a:hlink>
        <a:srgbClr val="2F5C7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